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lektro-montagnik.ru/index.php?address=lectures/part6/&amp;page=page41-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lektro-montagnik.ru/index.php?address=lectures/part6/&amp;page=page42-2" TargetMode="External"/><Relationship Id="rId2" Type="http://schemas.openxmlformats.org/officeDocument/2006/relationships/hyperlink" Target="http://elektro-montagnik.ru/index.php?address=lectures/part6/&amp;page=page4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lektro-montagnik.ru/index.php?address=lectures/part6/&amp;page=page42-4" TargetMode="External"/><Relationship Id="rId4" Type="http://schemas.openxmlformats.org/officeDocument/2006/relationships/hyperlink" Target="http://elektro-montagnik.ru/index.php?address=lectures/part6/&amp;page=page42-3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Күштік трансформаторларды монтаждау  және эксплуатациялау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ru-RU" i="1" dirty="0" smtClean="0"/>
              <a:t>Трансформатор</a:t>
            </a:r>
            <a:r>
              <a:rPr lang="ru-RU" dirty="0" smtClean="0"/>
              <a:t> – </a:t>
            </a:r>
            <a:r>
              <a:rPr lang="ru-RU" dirty="0" smtClean="0"/>
              <a:t> </a:t>
            </a:r>
            <a:r>
              <a:rPr lang="ru-RU" dirty="0" err="1" smtClean="0"/>
              <a:t>Берілетін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энергияның кейбір</a:t>
            </a:r>
            <a:r>
              <a:rPr lang="ru-RU" dirty="0" smtClean="0"/>
              <a:t> </a:t>
            </a:r>
            <a:r>
              <a:rPr lang="ru-RU" dirty="0" err="1" smtClean="0"/>
              <a:t>параметрлерін</a:t>
            </a:r>
            <a:r>
              <a:rPr lang="ru-RU" dirty="0" smtClean="0"/>
              <a:t>,</a:t>
            </a:r>
            <a:r>
              <a:rPr lang="ru-RU" dirty="0" smtClean="0"/>
              <a:t> ток </a:t>
            </a:r>
            <a:r>
              <a:rPr lang="ru-RU" dirty="0" err="1" smtClean="0"/>
              <a:t>және кернеудің  мәндерін</a:t>
            </a:r>
            <a:r>
              <a:rPr lang="ru-RU" dirty="0" smtClean="0"/>
              <a:t>, </a:t>
            </a:r>
            <a:r>
              <a:rPr lang="ru-RU" dirty="0" err="1" smtClean="0"/>
              <a:t>түрлендіретін құрылғы </a:t>
            </a:r>
            <a:r>
              <a:rPr lang="ru-RU" dirty="0" smtClean="0"/>
              <a:t>– трансформатор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Күштік </a:t>
            </a:r>
            <a:r>
              <a:rPr lang="ru-RU" dirty="0" smtClean="0"/>
              <a:t>трансформатор </a:t>
            </a:r>
            <a:r>
              <a:rPr lang="ru-RU" dirty="0" err="1" smtClean="0"/>
              <a:t>қосалқы станциялардың негізгі</a:t>
            </a:r>
            <a:r>
              <a:rPr lang="ru-RU" dirty="0" smtClean="0"/>
              <a:t>  </a:t>
            </a:r>
            <a:r>
              <a:rPr lang="ru-RU" dirty="0" err="1" smtClean="0"/>
              <a:t>элементі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келеді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Трансорматордың габариттері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Трансформатордың габариттері оның монтаждау және эксплуатациялауымен  байланысты</a:t>
            </a:r>
          </a:p>
          <a:p>
            <a:r>
              <a:rPr lang="kk-KZ" dirty="0" smtClean="0"/>
              <a:t>Классифакорға сәйкес күштік трансформаторлар келесі габариттерге ие болу мүмкін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04803"/>
          <a:ext cx="82296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819400"/>
                <a:gridCol w="3048000"/>
              </a:tblGrid>
              <a:tr h="441792"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 smtClean="0"/>
                        <a:t>Габариттері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 smtClean="0"/>
                        <a:t>Кернеуі</a:t>
                      </a:r>
                      <a:r>
                        <a:rPr lang="ru-RU" b="0" dirty="0" smtClean="0"/>
                        <a:t>, кВ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 smtClean="0"/>
                        <a:t>Қуаты  </a:t>
                      </a:r>
                      <a:r>
                        <a:rPr lang="ru-RU" b="0" dirty="0" err="1"/>
                        <a:t>кВА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441792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I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35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100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744389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II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35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100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 </a:t>
                      </a:r>
                      <a:r>
                        <a:rPr lang="ru-RU" b="0" dirty="0" err="1" smtClean="0"/>
                        <a:t>дейін</a:t>
                      </a:r>
                      <a:r>
                        <a:rPr lang="ru-RU" b="0" dirty="0" smtClean="0"/>
                        <a:t>  1000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744389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III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35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1000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/>
                        <a:t>6300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441792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IV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35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 6300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845819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V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 </a:t>
                      </a:r>
                      <a:r>
                        <a:rPr lang="ru-RU" b="0" dirty="0"/>
                        <a:t>35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/>
                        <a:t>110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 smtClean="0"/>
                    </a:p>
                    <a:p>
                      <a:pPr algn="l"/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32000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845819">
                <a:tc rowSpan="2">
                  <a:txBody>
                    <a:bodyPr/>
                    <a:lstStyle/>
                    <a:p>
                      <a:pPr algn="ctr"/>
                      <a:r>
                        <a:rPr lang="en-GB" b="0"/>
                        <a:t>VI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 </a:t>
                      </a:r>
                      <a:r>
                        <a:rPr lang="ru-RU" b="0" dirty="0"/>
                        <a:t>35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/>
                        <a:t>110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 smtClean="0"/>
                    </a:p>
                    <a:p>
                      <a:pPr algn="l"/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32000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 smtClean="0"/>
                        <a:t>80000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 smtClean="0"/>
                    </a:p>
                  </a:txBody>
                  <a:tcPr marL="38100" marR="38100" marT="38100" marB="38100" anchor="ctr"/>
                </a:tc>
              </a:tr>
              <a:tr h="845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110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/>
                        <a:t>330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 smtClean="0"/>
                    </a:p>
                    <a:p>
                      <a:pPr algn="l"/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80000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 smtClean="0"/>
                    </a:p>
                    <a:p>
                      <a:pPr algn="l"/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744389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VII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/>
                        <a:t>110 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/>
                        <a:t>330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 80000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жоғары</a:t>
                      </a:r>
                      <a:r>
                        <a:rPr lang="ru-RU" b="0" dirty="0" err="1" smtClean="0"/>
                        <a:t> </a:t>
                      </a:r>
                      <a:r>
                        <a:rPr lang="ru-RU" b="0" dirty="0" smtClean="0"/>
                        <a:t>200000 </a:t>
                      </a:r>
                      <a:r>
                        <a:rPr lang="ru-RU" b="0" dirty="0" err="1" smtClean="0"/>
                        <a:t>дейін</a:t>
                      </a:r>
                      <a:endParaRPr lang="ru-RU" b="0" dirty="0" smtClean="0"/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Трансформаторладың шартты белгіленуі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11677 МСТ </a:t>
            </a:r>
            <a:r>
              <a:rPr lang="ru-RU" dirty="0" err="1" smtClean="0"/>
              <a:t>сәйкес трансформаторлың белгіленуі</a:t>
            </a:r>
            <a:r>
              <a:rPr lang="ru-RU" dirty="0" smtClean="0"/>
              <a:t> </a:t>
            </a:r>
            <a:r>
              <a:rPr lang="ru-RU" dirty="0" err="1" smtClean="0"/>
              <a:t>әріптер және саннан</a:t>
            </a:r>
            <a:r>
              <a:rPr lang="ru-RU" dirty="0" smtClean="0"/>
              <a:t> </a:t>
            </a:r>
            <a:r>
              <a:rPr lang="ru-RU" dirty="0" err="1" smtClean="0"/>
              <a:t>турады</a:t>
            </a:r>
            <a:r>
              <a:rPr lang="ru-RU" dirty="0" smtClean="0"/>
              <a:t>: </a:t>
            </a:r>
            <a:r>
              <a:rPr lang="ru-RU" dirty="0" err="1" smtClean="0"/>
              <a:t>әріптер трансформатордың конструкциясын</a:t>
            </a:r>
            <a:r>
              <a:rPr lang="ru-RU" dirty="0" smtClean="0"/>
              <a:t> </a:t>
            </a:r>
            <a:r>
              <a:rPr lang="ru-RU" dirty="0" err="1" smtClean="0"/>
              <a:t>көрсетеді</a:t>
            </a:r>
            <a:r>
              <a:rPr lang="ru-RU" dirty="0" smtClean="0"/>
              <a:t>, ал </a:t>
            </a:r>
            <a:r>
              <a:rPr lang="ru-RU" dirty="0" err="1" smtClean="0"/>
              <a:t>сандар</a:t>
            </a:r>
            <a:r>
              <a:rPr lang="ru-RU" dirty="0" smtClean="0"/>
              <a:t> – </a:t>
            </a:r>
            <a:r>
              <a:rPr lang="ru-RU" dirty="0" err="1" smtClean="0"/>
              <a:t>қуатын және кернеу</a:t>
            </a:r>
            <a:r>
              <a:rPr lang="ru-RU" dirty="0" smtClean="0"/>
              <a:t> </a:t>
            </a:r>
            <a:r>
              <a:rPr lang="ru-RU" dirty="0" err="1" smtClean="0"/>
              <a:t>классын</a:t>
            </a:r>
            <a:r>
              <a:rPr lang="ru-RU" dirty="0" smtClean="0"/>
              <a:t> 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458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Әріппен белгіленуі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</a:t>
            </a:r>
            <a:r>
              <a:rPr lang="ru-RU" dirty="0" smtClean="0"/>
              <a:t>– автотрансформатор</a:t>
            </a:r>
            <a:r>
              <a:rPr lang="ru-RU" dirty="0" smtClean="0"/>
              <a:t>;</a:t>
            </a:r>
          </a:p>
          <a:p>
            <a:r>
              <a:rPr lang="ru-RU" dirty="0" smtClean="0"/>
              <a:t>О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smtClean="0"/>
              <a:t>Т– </a:t>
            </a:r>
            <a:r>
              <a:rPr lang="ru-RU" dirty="0" err="1" smtClean="0"/>
              <a:t>бірфазалы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трехфазалы</a:t>
            </a:r>
            <a:r>
              <a:rPr lang="ru-RU" dirty="0" smtClean="0"/>
              <a:t> </a:t>
            </a:r>
            <a:r>
              <a:rPr lang="ru-RU" dirty="0" smtClean="0"/>
              <a:t>трансформатор</a:t>
            </a:r>
            <a:r>
              <a:rPr lang="ru-RU" dirty="0" smtClean="0"/>
              <a:t>;</a:t>
            </a:r>
          </a:p>
          <a:p>
            <a:r>
              <a:rPr lang="ru-RU" dirty="0" smtClean="0"/>
              <a:t>Р– </a:t>
            </a:r>
            <a:r>
              <a:rPr lang="ru-RU" dirty="0" err="1" smtClean="0"/>
              <a:t>төмен кернеулі</a:t>
            </a:r>
            <a:r>
              <a:rPr lang="ru-RU" dirty="0" smtClean="0"/>
              <a:t> </a:t>
            </a:r>
            <a:r>
              <a:rPr lang="ru-RU" dirty="0" err="1" smtClean="0"/>
              <a:t>орманың бөлінуі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Кестеден</a:t>
            </a:r>
            <a:r>
              <a:rPr lang="ru-RU" dirty="0" smtClean="0"/>
              <a:t> – </a:t>
            </a:r>
            <a:r>
              <a:rPr lang="ru-RU" dirty="0" err="1" smtClean="0"/>
              <a:t>трансформатордың суыту</a:t>
            </a:r>
            <a:r>
              <a:rPr lang="ru-RU" dirty="0" smtClean="0"/>
              <a:t> </a:t>
            </a:r>
            <a:r>
              <a:rPr lang="ru-RU" dirty="0" err="1" smtClean="0"/>
              <a:t>жүйесі;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62000" y="228600"/>
          <a:ext cx="7924800" cy="519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4114800"/>
              </a:tblGrid>
              <a:tr h="486767"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 smtClean="0"/>
                        <a:t>Белгіленуі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 smtClean="0"/>
                        <a:t>Суыту</a:t>
                      </a:r>
                      <a:r>
                        <a:rPr lang="ru-RU" b="0" dirty="0" smtClean="0"/>
                        <a:t> </a:t>
                      </a:r>
                      <a:r>
                        <a:rPr lang="ru-RU" b="0" dirty="0" err="1" smtClean="0"/>
                        <a:t>жүйесі</a:t>
                      </a:r>
                      <a:endParaRPr lang="ru-RU" b="0" dirty="0"/>
                    </a:p>
                  </a:txBody>
                  <a:tcPr marL="38100" marR="38100" marT="38100" marB="38100" anchor="ctr"/>
                </a:tc>
              </a:tr>
              <a:tr h="486767">
                <a:tc gridSpan="2">
                  <a:txBody>
                    <a:bodyPr/>
                    <a:lstStyle/>
                    <a:p>
                      <a:pPr algn="l"/>
                      <a:r>
                        <a:rPr lang="ru-RU" b="0" baseline="0" dirty="0" err="1" smtClean="0"/>
                        <a:t>Маслянные</a:t>
                      </a:r>
                      <a:r>
                        <a:rPr lang="ru-RU" b="0" baseline="0" dirty="0" smtClean="0"/>
                        <a:t> </a:t>
                      </a:r>
                      <a:r>
                        <a:rPr lang="ru-RU" b="0" dirty="0" smtClean="0"/>
                        <a:t>трансформаторы</a:t>
                      </a:r>
                      <a:r>
                        <a:rPr lang="ru-RU" b="0" dirty="0"/>
                        <a:t>:</a:t>
                      </a: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67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М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Естественная циркуляция масла и воздуха</a:t>
                      </a:r>
                    </a:p>
                  </a:txBody>
                  <a:tcPr marL="38100" marR="38100" marT="38100" marB="38100" anchor="ctr"/>
                </a:tc>
              </a:tr>
              <a:tr h="486767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Д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Естественная циркуляция масла и принудительная циркуляция воздуха</a:t>
                      </a:r>
                    </a:p>
                  </a:txBody>
                  <a:tcPr marL="38100" marR="38100" marT="38100" marB="38100" anchor="ctr"/>
                </a:tc>
              </a:tr>
              <a:tr h="473786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МЦ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Принудительная циркуляция масла и естественная циркуляция воздуха</a:t>
                      </a:r>
                    </a:p>
                  </a:txBody>
                  <a:tcPr marL="38100" marR="38100" marT="38100" marB="38100" anchor="ctr"/>
                </a:tc>
              </a:tr>
              <a:tr h="473786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ДЦ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Принудительная циркуляция масла и воздуха</a:t>
                      </a:r>
                    </a:p>
                  </a:txBody>
                  <a:tcPr marL="38100" marR="38100" marT="38100" marB="38100" anchor="ctr"/>
                </a:tc>
              </a:tr>
              <a:tr h="473786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МВ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Естественная циркуляция масла и принудительная циркуляция воды</a:t>
                      </a:r>
                    </a:p>
                  </a:txBody>
                  <a:tcPr marL="38100" marR="38100" marT="38100" marB="38100" anchor="ctr"/>
                </a:tc>
              </a:tr>
              <a:tr h="473786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Ц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Принудительная циркуляция масла и воды</a:t>
                      </a:r>
                    </a:p>
                  </a:txBody>
                  <a:tcPr marL="38100" marR="38100" marT="38100" marB="38100" anchor="ctr"/>
                </a:tc>
              </a:tr>
              <a:tr h="473786">
                <a:tc gridSpan="2">
                  <a:txBody>
                    <a:bodyPr/>
                    <a:lstStyle/>
                    <a:p>
                      <a:pPr algn="l"/>
                      <a:endParaRPr lang="ru-RU" b="0" dirty="0"/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04799"/>
          <a:ext cx="8229600" cy="6080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71227">
                <a:tc gridSpan="2">
                  <a:txBody>
                    <a:bodyPr/>
                    <a:lstStyle/>
                    <a:p>
                      <a:pPr algn="l"/>
                      <a:r>
                        <a:rPr lang="ru-RU" b="0" dirty="0"/>
                        <a:t>Сухие трансформаторы:</a:t>
                      </a: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984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C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Естественная циркуляция воздуха при открытом исполнении</a:t>
                      </a:r>
                    </a:p>
                  </a:txBody>
                  <a:tcPr marL="38100" marR="38100" marT="38100" marB="38100" anchor="ctr"/>
                </a:tc>
              </a:tr>
              <a:tr h="793984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C</a:t>
                      </a:r>
                      <a:r>
                        <a:rPr lang="ru-RU" b="0"/>
                        <a:t>З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Естественная циркуляция воздуха при защищенном исполнении</a:t>
                      </a:r>
                    </a:p>
                  </a:txBody>
                  <a:tcPr marL="38100" marR="38100" marT="38100" marB="38100" anchor="ctr"/>
                </a:tc>
              </a:tr>
              <a:tr h="793984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C</a:t>
                      </a:r>
                      <a:r>
                        <a:rPr lang="ru-RU" b="0"/>
                        <a:t>Г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Естественная циркуляция воздуха при герметичном исполнении</a:t>
                      </a:r>
                    </a:p>
                  </a:txBody>
                  <a:tcPr marL="38100" marR="38100" marT="38100" marB="38100" anchor="ctr"/>
                </a:tc>
              </a:tr>
              <a:tr h="471227">
                <a:tc>
                  <a:txBody>
                    <a:bodyPr/>
                    <a:lstStyle/>
                    <a:p>
                      <a:pPr algn="ctr"/>
                      <a:r>
                        <a:rPr lang="en-GB" b="0"/>
                        <a:t>C</a:t>
                      </a:r>
                      <a:r>
                        <a:rPr lang="ru-RU" b="0"/>
                        <a:t>Д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Принудительная циркуляция воздуха</a:t>
                      </a:r>
                    </a:p>
                  </a:txBody>
                  <a:tcPr marL="38100" marR="38100" marT="38100" marB="38100" anchor="ctr"/>
                </a:tc>
              </a:tr>
              <a:tr h="471227">
                <a:tc gridSpan="2">
                  <a:txBody>
                    <a:bodyPr/>
                    <a:lstStyle/>
                    <a:p>
                      <a:pPr algn="l"/>
                      <a:r>
                        <a:rPr lang="ru-RU" b="0"/>
                        <a:t>Трансформаторы с негорючим жидким диэлектриком:</a:t>
                      </a: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2564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Н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/>
                        <a:t>Охлаждение негорючим жидким диэлектриком с естественной циркуляцией воздуха</a:t>
                      </a:r>
                    </a:p>
                  </a:txBody>
                  <a:tcPr marL="38100" marR="38100" marT="38100" marB="38100" anchor="ctr"/>
                </a:tc>
              </a:tr>
              <a:tr h="1142564">
                <a:tc>
                  <a:txBody>
                    <a:bodyPr/>
                    <a:lstStyle/>
                    <a:p>
                      <a:pPr algn="ctr"/>
                      <a:r>
                        <a:rPr lang="ru-RU" b="0"/>
                        <a:t>НД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/>
                        <a:t>Охлаждение негорючим жидким диэлектриком с принудительной циркуляцией воздуха</a:t>
                      </a: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Трансформаторды монтаждау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ru-RU" dirty="0" smtClean="0"/>
              <a:t>Монтаж </a:t>
            </a:r>
            <a:r>
              <a:rPr lang="ru-RU" dirty="0" err="1" smtClean="0"/>
              <a:t>алдындағы жұмыстар</a:t>
            </a:r>
            <a:endParaRPr lang="ru-RU" dirty="0" smtClean="0"/>
          </a:p>
          <a:p>
            <a:pPr lvl="1" fontAlgn="base"/>
            <a:r>
              <a:rPr lang="kk-KZ" dirty="0" smtClean="0"/>
              <a:t>Тасымалдау </a:t>
            </a:r>
            <a:endParaRPr lang="ru-RU" dirty="0" smtClean="0"/>
          </a:p>
          <a:p>
            <a:pPr lvl="1" fontAlgn="base"/>
            <a:r>
              <a:rPr lang="ru-RU" dirty="0" err="1" smtClean="0"/>
              <a:t>Түсіру</a:t>
            </a:r>
            <a:r>
              <a:rPr lang="ru-RU" dirty="0" smtClean="0"/>
              <a:t> </a:t>
            </a:r>
            <a:endParaRPr lang="ru-RU" dirty="0" smtClean="0"/>
          </a:p>
          <a:p>
            <a:pPr lvl="1" fontAlgn="base"/>
            <a:r>
              <a:rPr lang="ru-RU" dirty="0" smtClean="0">
                <a:hlinkClick r:id="rId2"/>
              </a:rPr>
              <a:t>Ревизия</a:t>
            </a:r>
            <a:r>
              <a:rPr lang="ru-RU" dirty="0" smtClean="0"/>
              <a:t> </a:t>
            </a:r>
            <a:endParaRPr lang="ru-RU" dirty="0" smtClean="0"/>
          </a:p>
          <a:p>
            <a:pPr lvl="1" fontAlgn="base"/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Трансформаторды монтаждау жұмысы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ru-RU" dirty="0" err="1" smtClean="0">
                <a:hlinkClick r:id="rId2"/>
              </a:rPr>
              <a:t>Трансформатордың бөліктерін монтажға дайындау</a:t>
            </a:r>
            <a:endParaRPr lang="ru-RU" dirty="0" smtClean="0"/>
          </a:p>
          <a:p>
            <a:pPr lvl="1" fontAlgn="base"/>
            <a:r>
              <a:rPr lang="ru-RU" dirty="0" err="1" smtClean="0">
                <a:hlinkClick r:id="rId3"/>
              </a:rPr>
              <a:t>Трансформатор</a:t>
            </a:r>
            <a:r>
              <a:rPr lang="ru-RU" dirty="0" err="1" smtClean="0"/>
              <a:t>ды</a:t>
            </a:r>
            <a:r>
              <a:rPr lang="ru-RU" dirty="0" smtClean="0"/>
              <a:t> </a:t>
            </a:r>
            <a:r>
              <a:rPr lang="ru-RU" dirty="0" err="1" smtClean="0"/>
              <a:t>жинау</a:t>
            </a:r>
            <a:endParaRPr lang="ru-RU" dirty="0" smtClean="0"/>
          </a:p>
          <a:p>
            <a:pPr lvl="1" fontAlgn="base"/>
            <a:r>
              <a:rPr lang="ru-RU" dirty="0" err="1" smtClean="0">
                <a:hlinkClick r:id="rId4"/>
              </a:rPr>
              <a:t>Трансформаторды</a:t>
            </a:r>
            <a:r>
              <a:rPr lang="ru-RU" dirty="0" smtClean="0">
                <a:hlinkClick r:id="rId4"/>
              </a:rPr>
              <a:t> </a:t>
            </a:r>
            <a:r>
              <a:rPr lang="ru-RU" dirty="0" err="1" smtClean="0">
                <a:hlinkClick r:id="rId4"/>
              </a:rPr>
              <a:t>орнату</a:t>
            </a:r>
            <a:endParaRPr lang="ru-RU" dirty="0" smtClean="0"/>
          </a:p>
          <a:p>
            <a:pPr lvl="1" fontAlgn="base"/>
            <a:r>
              <a:rPr lang="ru-RU" dirty="0" err="1" smtClean="0">
                <a:hlinkClick r:id="rId5"/>
              </a:rPr>
              <a:t>Трансформаторға майды</a:t>
            </a:r>
            <a:r>
              <a:rPr lang="ru-RU" dirty="0" smtClean="0">
                <a:hlinkClick r:id="rId5"/>
              </a:rPr>
              <a:t> </a:t>
            </a:r>
            <a:r>
              <a:rPr lang="ru-RU" dirty="0" err="1" smtClean="0">
                <a:hlinkClick r:id="rId5"/>
              </a:rPr>
              <a:t>құю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﻿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Трнасформаторды эксплуатацияға еңгізу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ru-RU" dirty="0" err="1" smtClean="0"/>
              <a:t>Қабылдау-тапсыру сынауы</a:t>
            </a:r>
            <a:endParaRPr lang="ru-RU" dirty="0" smtClean="0"/>
          </a:p>
          <a:p>
            <a:pPr fontAlgn="base"/>
            <a:r>
              <a:rPr lang="ru-RU" dirty="0" err="1" smtClean="0"/>
              <a:t>Кептірусіз</a:t>
            </a:r>
            <a:r>
              <a:rPr lang="ru-RU" dirty="0" smtClean="0"/>
              <a:t> </a:t>
            </a:r>
            <a:r>
              <a:rPr lang="ru-RU" dirty="0" err="1" smtClean="0"/>
              <a:t>трансформатордың қосылу шарттарын</a:t>
            </a:r>
            <a:r>
              <a:rPr lang="ru-RU" dirty="0" smtClean="0"/>
              <a:t> </a:t>
            </a:r>
            <a:r>
              <a:rPr lang="ru-RU" dirty="0" err="1" smtClean="0"/>
              <a:t>анықтау</a:t>
            </a:r>
            <a:r>
              <a:rPr lang="ru-RU" dirty="0" err="1" smtClean="0"/>
              <a:t>;</a:t>
            </a:r>
            <a:endParaRPr lang="ru-RU" dirty="0" smtClean="0"/>
          </a:p>
          <a:p>
            <a:pPr fontAlgn="base"/>
            <a:r>
              <a:rPr lang="ru-RU" dirty="0" err="1" smtClean="0"/>
              <a:t>Тұратқы тоққа орамалардың кедергісін</a:t>
            </a:r>
            <a:r>
              <a:rPr lang="ru-RU" dirty="0" smtClean="0"/>
              <a:t> </a:t>
            </a:r>
            <a:r>
              <a:rPr lang="ru-RU" dirty="0" err="1" smtClean="0"/>
              <a:t>өлшеу және төзімділігін  өндірістік жиіліктің кернеуін</a:t>
            </a:r>
            <a:r>
              <a:rPr lang="ru-RU" dirty="0" smtClean="0"/>
              <a:t>  </a:t>
            </a:r>
            <a:r>
              <a:rPr lang="ru-RU" dirty="0" err="1" smtClean="0"/>
              <a:t>жоғарлатуымен тексеру</a:t>
            </a:r>
            <a:r>
              <a:rPr lang="ru-RU" dirty="0" smtClean="0"/>
              <a:t>; </a:t>
            </a:r>
          </a:p>
          <a:p>
            <a:pPr fontAlgn="base"/>
            <a:r>
              <a:rPr lang="ru-RU" dirty="0" err="1" smtClean="0"/>
              <a:t>Оқшауламаның ылғалдылығын тексеру</a:t>
            </a:r>
            <a:r>
              <a:rPr lang="ru-RU" dirty="0" smtClean="0"/>
              <a:t>; </a:t>
            </a:r>
            <a:endParaRPr lang="ru-RU" dirty="0" smtClean="0"/>
          </a:p>
          <a:p>
            <a:pPr fontAlgn="base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fontAlgn="base"/>
            <a:r>
              <a:rPr lang="ru-RU" dirty="0" err="1" smtClean="0"/>
              <a:t>Диэлектрикалық  шығындардың танген</a:t>
            </a:r>
            <a:r>
              <a:rPr lang="ru-RU" dirty="0" smtClean="0"/>
              <a:t> </a:t>
            </a:r>
            <a:r>
              <a:rPr lang="ru-RU" dirty="0" err="1" smtClean="0"/>
              <a:t>бұрышын өлшеу;</a:t>
            </a:r>
            <a:r>
              <a:rPr lang="ru-RU" dirty="0" smtClean="0"/>
              <a:t> </a:t>
            </a:r>
          </a:p>
          <a:p>
            <a:pPr fontAlgn="base"/>
            <a:r>
              <a:rPr lang="ru-RU" dirty="0" smtClean="0"/>
              <a:t>Параллель </a:t>
            </a:r>
            <a:r>
              <a:rPr lang="ru-RU" dirty="0" err="1" smtClean="0"/>
              <a:t>жұмыс істейтін</a:t>
            </a:r>
            <a:r>
              <a:rPr lang="ru-RU" dirty="0" smtClean="0"/>
              <a:t> </a:t>
            </a:r>
            <a:r>
              <a:rPr lang="ru-RU" dirty="0" err="1" smtClean="0"/>
              <a:t>трасформатормен</a:t>
            </a:r>
            <a:r>
              <a:rPr lang="ru-RU" dirty="0" smtClean="0"/>
              <a:t> </a:t>
            </a:r>
            <a:r>
              <a:rPr lang="ru-RU" dirty="0" err="1" smtClean="0"/>
              <a:t>және желімен</a:t>
            </a:r>
            <a:r>
              <a:rPr lang="ru-RU" dirty="0" smtClean="0"/>
              <a:t> </a:t>
            </a:r>
            <a:r>
              <a:rPr lang="ru-RU" dirty="0" err="1" smtClean="0"/>
              <a:t>фазалау</a:t>
            </a:r>
            <a:r>
              <a:rPr lang="ru-RU" dirty="0" smtClean="0"/>
              <a:t>; </a:t>
            </a:r>
          </a:p>
          <a:p>
            <a:pPr fontAlgn="base"/>
            <a:r>
              <a:rPr lang="ru-RU" dirty="0" smtClean="0"/>
              <a:t>Бос </a:t>
            </a:r>
            <a:r>
              <a:rPr lang="ru-RU" dirty="0" err="1" smtClean="0"/>
              <a:t>жүріс шығындарын және тогын</a:t>
            </a:r>
            <a:r>
              <a:rPr lang="ru-RU" dirty="0" smtClean="0"/>
              <a:t> </a:t>
            </a:r>
            <a:r>
              <a:rPr lang="ru-RU" dirty="0" err="1" smtClean="0"/>
              <a:t>өлшеу</a:t>
            </a:r>
            <a:r>
              <a:rPr lang="ru-RU" dirty="0" smtClean="0"/>
              <a:t>; </a:t>
            </a:r>
          </a:p>
          <a:p>
            <a:pPr fontAlgn="base"/>
            <a:r>
              <a:rPr lang="ru-RU" dirty="0" err="1" smtClean="0"/>
              <a:t>Қысқа тұйықталу кедергісін</a:t>
            </a:r>
            <a:r>
              <a:rPr lang="ru-RU" dirty="0" smtClean="0"/>
              <a:t> </a:t>
            </a:r>
            <a:r>
              <a:rPr lang="ru-RU" dirty="0" err="1" smtClean="0"/>
              <a:t>өлшеу;</a:t>
            </a:r>
            <a:r>
              <a:rPr lang="ru-RU" dirty="0" smtClean="0"/>
              <a:t> </a:t>
            </a:r>
          </a:p>
          <a:p>
            <a:pPr fontAlgn="base"/>
            <a:r>
              <a:rPr lang="ru-RU" dirty="0" err="1" smtClean="0"/>
              <a:t>Қайта қосу құрылғыны, қосылу тобын</a:t>
            </a:r>
            <a:r>
              <a:rPr lang="ru-RU" dirty="0" smtClean="0"/>
              <a:t>, трансформация </a:t>
            </a:r>
            <a:r>
              <a:rPr lang="ru-RU" dirty="0" err="1" smtClean="0"/>
              <a:t>коэффициентін</a:t>
            </a:r>
            <a:r>
              <a:rPr lang="ru-RU" dirty="0" smtClean="0"/>
              <a:t> </a:t>
            </a:r>
            <a:r>
              <a:rPr lang="ru-RU" dirty="0" err="1" smtClean="0"/>
              <a:t>тексеру</a:t>
            </a:r>
            <a:r>
              <a:rPr lang="ru-RU" dirty="0" smtClean="0"/>
              <a:t>; </a:t>
            </a:r>
          </a:p>
          <a:p>
            <a:pPr fontAlgn="base"/>
            <a:r>
              <a:rPr lang="ru-RU" dirty="0" err="1" smtClean="0"/>
              <a:t>Трансформаторлы</a:t>
            </a:r>
            <a:r>
              <a:rPr lang="ru-RU" dirty="0" smtClean="0"/>
              <a:t> </a:t>
            </a:r>
            <a:r>
              <a:rPr lang="ru-RU" dirty="0" err="1" smtClean="0"/>
              <a:t>майды</a:t>
            </a:r>
            <a:r>
              <a:rPr lang="ru-RU" dirty="0" smtClean="0"/>
              <a:t> </a:t>
            </a:r>
            <a:r>
              <a:rPr lang="ru-RU" dirty="0" err="1" smtClean="0"/>
              <a:t>сынау</a:t>
            </a:r>
            <a:r>
              <a:rPr lang="ru-RU" dirty="0" smtClean="0"/>
              <a:t>; </a:t>
            </a:r>
          </a:p>
          <a:p>
            <a:pPr fontAlgn="base"/>
            <a:r>
              <a:rPr lang="kk-KZ" dirty="0" smtClean="0"/>
              <a:t>Және тағыда 20 аса сынулар өткізіледі</a:t>
            </a:r>
            <a:endParaRPr lang="ru-RU" dirty="0" smtClean="0"/>
          </a:p>
          <a:p>
            <a:pPr lvl="1" fontAlgn="base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lvl="1" fontAlgn="base"/>
            <a:r>
              <a:rPr lang="ru-RU" dirty="0" err="1" smtClean="0"/>
              <a:t>Байқау түрінде қосу</a:t>
            </a:r>
            <a:endParaRPr lang="ru-RU" dirty="0" smtClean="0"/>
          </a:p>
          <a:p>
            <a:pPr lvl="1" fontAlgn="base">
              <a:buNone/>
            </a:pPr>
            <a:r>
              <a:rPr lang="kk-KZ" dirty="0" smtClean="0"/>
              <a:t>Май құйылған соң трансформаторлы 12 сағаттан кейін ғана қосуға болады, байқау түрінде қосу  номиналды кернеуде 30мин жүреді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dirty="0" err="1" smtClean="0"/>
              <a:t>Трансформаторларды</a:t>
            </a:r>
            <a:r>
              <a:rPr lang="ru-RU" dirty="0" smtClean="0"/>
              <a:t> </a:t>
            </a:r>
            <a:r>
              <a:rPr lang="ru-RU" dirty="0" err="1" smtClean="0"/>
              <a:t>кептіру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ru-RU" dirty="0" err="1" smtClean="0"/>
              <a:t>Құйынды шығындар әрекетінен индукционды</a:t>
            </a:r>
            <a:r>
              <a:rPr lang="ru-RU" dirty="0" smtClean="0"/>
              <a:t> </a:t>
            </a:r>
            <a:r>
              <a:rPr lang="ru-RU" dirty="0" err="1" smtClean="0"/>
              <a:t>қыздыру;</a:t>
            </a:r>
            <a:endParaRPr lang="ru-RU" dirty="0" smtClean="0"/>
          </a:p>
          <a:p>
            <a:pPr fontAlgn="base"/>
            <a:r>
              <a:rPr lang="ru-RU" dirty="0" err="1" smtClean="0"/>
              <a:t>Қысқы тұйықталу токтармен</a:t>
            </a:r>
            <a:r>
              <a:rPr lang="ru-RU" dirty="0" smtClean="0"/>
              <a:t>;</a:t>
            </a:r>
            <a:endParaRPr lang="ru-RU" dirty="0" smtClean="0"/>
          </a:p>
          <a:p>
            <a:pPr fontAlgn="base"/>
            <a:r>
              <a:rPr lang="ru-RU" dirty="0" err="1" smtClean="0"/>
              <a:t>Тұрақты токпен</a:t>
            </a:r>
            <a:r>
              <a:rPr lang="ru-RU" dirty="0" smtClean="0"/>
              <a:t>;</a:t>
            </a:r>
            <a:endParaRPr lang="ru-RU" dirty="0" smtClean="0"/>
          </a:p>
          <a:p>
            <a:pPr fontAlgn="base"/>
            <a:r>
              <a:rPr lang="ru-RU" dirty="0" err="1" smtClean="0"/>
              <a:t>Біртіндеп</a:t>
            </a:r>
            <a:r>
              <a:rPr lang="ru-RU" dirty="0" smtClean="0"/>
              <a:t> </a:t>
            </a:r>
            <a:r>
              <a:rPr lang="ru-RU" dirty="0" err="1" smtClean="0"/>
              <a:t>жүретңн нольдік</a:t>
            </a:r>
            <a:r>
              <a:rPr lang="ru-RU" dirty="0" smtClean="0"/>
              <a:t> </a:t>
            </a:r>
            <a:r>
              <a:rPr lang="ru-RU" dirty="0" err="1" smtClean="0"/>
              <a:t>токтар</a:t>
            </a:r>
            <a:r>
              <a:rPr lang="ru-RU" dirty="0" smtClean="0"/>
              <a:t> </a:t>
            </a:r>
            <a:r>
              <a:rPr lang="ru-RU" dirty="0" err="1" smtClean="0"/>
              <a:t>арқылы;</a:t>
            </a:r>
            <a:endParaRPr lang="ru-RU" dirty="0" smtClean="0"/>
          </a:p>
          <a:p>
            <a:pPr fontAlgn="base"/>
            <a:r>
              <a:rPr lang="ru-RU" dirty="0" err="1" smtClean="0"/>
              <a:t>Майдың циркуляциясы</a:t>
            </a:r>
            <a:r>
              <a:rPr lang="ru-RU" dirty="0" smtClean="0"/>
              <a:t> </a:t>
            </a:r>
            <a:r>
              <a:rPr lang="ru-RU" dirty="0" err="1" smtClean="0"/>
              <a:t>арқылы;</a:t>
            </a:r>
            <a:endParaRPr lang="ru-RU" dirty="0" smtClean="0"/>
          </a:p>
          <a:p>
            <a:pPr fontAlgn="base"/>
            <a:r>
              <a:rPr lang="ru-RU" dirty="0" err="1" smtClean="0"/>
              <a:t>Бакты</a:t>
            </a:r>
            <a:r>
              <a:rPr lang="ru-RU" dirty="0" smtClean="0"/>
              <a:t> </a:t>
            </a:r>
            <a:r>
              <a:rPr lang="ru-RU" dirty="0" err="1" smtClean="0"/>
              <a:t>инфрақызыл сәулелену арқылы қыздыру;</a:t>
            </a:r>
            <a:r>
              <a:rPr lang="ru-RU" dirty="0" smtClean="0"/>
              <a:t> </a:t>
            </a:r>
            <a:endParaRPr lang="ru-RU" dirty="0" smtClean="0"/>
          </a:p>
          <a:p>
            <a:pPr fontAlgn="base"/>
            <a:r>
              <a:rPr lang="ru-RU" dirty="0" err="1" smtClean="0"/>
              <a:t>Ыстық ауаның үрлеуі арқылы;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400</Words>
  <PresentationFormat>Экран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Күштік трансформаторларды монтаждау  және эксплуатациялау</vt:lpstr>
      <vt:lpstr>Слайд 2</vt:lpstr>
      <vt:lpstr>Трансорматордың габариттері</vt:lpstr>
      <vt:lpstr>Слайд 4</vt:lpstr>
      <vt:lpstr>Трансформаторладың шартты белгіленуі</vt:lpstr>
      <vt:lpstr>Слайд 6</vt:lpstr>
      <vt:lpstr>Әріппен белгіленуі</vt:lpstr>
      <vt:lpstr>Слайд 8</vt:lpstr>
      <vt:lpstr>Слайд 9</vt:lpstr>
      <vt:lpstr>Трансформаторды монтаждау</vt:lpstr>
      <vt:lpstr>Трансформаторды монтаждау жұмысы</vt:lpstr>
      <vt:lpstr>Трнасформаторды эксплуатацияға еңгізу</vt:lpstr>
      <vt:lpstr>Слайд 13</vt:lpstr>
      <vt:lpstr>Слайд 14</vt:lpstr>
      <vt:lpstr>Трансформаторларды кептіру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Күштік трансформаторларды монтаждау  және эксплуатациялау</dc:title>
  <dc:creator>Админ</dc:creator>
  <cp:lastModifiedBy>Админ</cp:lastModifiedBy>
  <cp:revision>13</cp:revision>
  <dcterms:created xsi:type="dcterms:W3CDTF">2016-04-17T14:53:34Z</dcterms:created>
  <dcterms:modified xsi:type="dcterms:W3CDTF">2016-04-17T16:57:25Z</dcterms:modified>
</cp:coreProperties>
</file>